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8" r:id="rId5"/>
    <p:sldId id="259" r:id="rId6"/>
    <p:sldId id="275" r:id="rId7"/>
    <p:sldId id="276" r:id="rId8"/>
    <p:sldId id="261" r:id="rId9"/>
    <p:sldId id="267" r:id="rId10"/>
    <p:sldId id="274" r:id="rId11"/>
    <p:sldId id="273" r:id="rId12"/>
    <p:sldId id="271" r:id="rId13"/>
    <p:sldId id="268" r:id="rId14"/>
    <p:sldId id="270" r:id="rId15"/>
    <p:sldId id="264" r:id="rId16"/>
    <p:sldId id="263" r:id="rId17"/>
    <p:sldId id="262" r:id="rId18"/>
    <p:sldId id="277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3" autoAdjust="0"/>
    <p:restoredTop sz="61084" autoAdjust="0"/>
  </p:normalViewPr>
  <p:slideViewPr>
    <p:cSldViewPr>
      <p:cViewPr varScale="1">
        <p:scale>
          <a:sx n="69" d="100"/>
          <a:sy n="69" d="100"/>
        </p:scale>
        <p:origin x="25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85302-64CC-4380-B8DC-1578BC227A38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C7BD6-FE77-435A-A635-6A297D47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7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7BD6-FE77-435A-A635-6A297D47A8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87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7BD6-FE77-435A-A635-6A297D47A8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02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7BD6-FE77-435A-A635-6A297D47A8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16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7BD6-FE77-435A-A635-6A297D47A8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92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7BD6-FE77-435A-A635-6A297D47A8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52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7BD6-FE77-435A-A635-6A297D47A8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31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7BD6-FE77-435A-A635-6A297D47A8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06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7BD6-FE77-435A-A635-6A297D47A8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71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C7BD6-FE77-435A-A635-6A297D47A8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2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21522-4018-4020-8A39-8580A0FF69AB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CDE0F-C1F6-421D-B409-F2DE65AFF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21522-4018-4020-8A39-8580A0FF69AB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CDE0F-C1F6-421D-B409-F2DE65AFF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21522-4018-4020-8A39-8580A0FF69AB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CDE0F-C1F6-421D-B409-F2DE65AFF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42107"/>
            <a:ext cx="75438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624012"/>
            <a:ext cx="7543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21522-4018-4020-8A39-8580A0FF69AB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CDE0F-C1F6-421D-B409-F2DE65AFF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21522-4018-4020-8A39-8580A0FF69AB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CDE0F-C1F6-421D-B409-F2DE65AFF8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77240" y="342107"/>
            <a:ext cx="75438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8" y="277020"/>
            <a:ext cx="7543800" cy="1143000"/>
          </a:xfr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21522-4018-4020-8A39-8580A0FF69AB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CDE0F-C1F6-421D-B409-F2DE65AFF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29640" y="494507"/>
            <a:ext cx="75438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29640" y="1776412"/>
            <a:ext cx="7543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21522-4018-4020-8A39-8580A0FF69AB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CDE0F-C1F6-421D-B409-F2DE65AFF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21522-4018-4020-8A39-8580A0FF69AB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CDE0F-C1F6-421D-B409-F2DE65AFF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221522-4018-4020-8A39-8580A0FF69AB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6CDE0F-C1F6-421D-B409-F2DE65AFF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543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main graphic.jp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82" t="11765" r="5882" b="29412"/>
          <a:stretch>
            <a:fillRect/>
          </a:stretch>
        </p:blipFill>
        <p:spPr>
          <a:xfrm>
            <a:off x="7924800" y="5897563"/>
            <a:ext cx="1143000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lang="en-US" sz="4400" b="1" kern="1200" cap="none" spc="0" dirty="0">
          <a:ln w="11430"/>
          <a:gradFill>
            <a:gsLst>
              <a:gs pos="0">
                <a:schemeClr val="accent2">
                  <a:tint val="70000"/>
                  <a:satMod val="245000"/>
                </a:schemeClr>
              </a:gs>
              <a:gs pos="75000">
                <a:schemeClr val="accent2">
                  <a:tint val="90000"/>
                  <a:shade val="60000"/>
                  <a:satMod val="240000"/>
                </a:schemeClr>
              </a:gs>
              <a:gs pos="100000">
                <a:schemeClr val="accent2">
                  <a:tint val="100000"/>
                  <a:shade val="50000"/>
                  <a:satMod val="240000"/>
                </a:schemeClr>
              </a:gs>
            </a:gsLst>
            <a:lin ang="5400000"/>
          </a:gra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t.unm.edu/ad" TargetMode="External"/><Relationship Id="rId2" Type="http://schemas.openxmlformats.org/officeDocument/2006/relationships/hyperlink" Target="https://unmm.sharepoint.com/teams/it/platforms/wes/adoutraining/_layouts/15/start.aspx#/SitePages/Home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icrosoft.com/en-us/download/details.aspx?id=28972" TargetMode="External"/><Relationship Id="rId4" Type="http://schemas.openxmlformats.org/officeDocument/2006/relationships/hyperlink" Target="https://www.microsoft.com/en-us/download/details.aspx?id=78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Active Directory OU Admin Training</a:t>
            </a:r>
            <a:endParaRPr lang="en-US" dirty="0"/>
          </a:p>
        </p:txBody>
      </p:sp>
      <p:pic>
        <p:nvPicPr>
          <p:cNvPr id="3" name="Picture 2" descr="IT Logo CMY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3786" y="609600"/>
            <a:ext cx="6477000" cy="841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05400" y="4114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Windows Enterprise Services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&amp; Security </a:t>
            </a:r>
            <a:r>
              <a:rPr lang="en-US" dirty="0"/>
              <a:t>Tabs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Sharing</a:t>
            </a:r>
          </a:p>
          <a:p>
            <a:pPr lvl="1"/>
            <a:r>
              <a:rPr lang="en-US" sz="1600" dirty="0"/>
              <a:t>Create a Domain Local group for your department</a:t>
            </a:r>
          </a:p>
          <a:p>
            <a:pPr lvl="1"/>
            <a:r>
              <a:rPr lang="en-US" sz="1600" dirty="0"/>
              <a:t>Grant access to that group </a:t>
            </a:r>
          </a:p>
          <a:p>
            <a:pPr lvl="0"/>
            <a:r>
              <a:rPr lang="en-US" sz="2000" dirty="0"/>
              <a:t>Security – NTFS</a:t>
            </a:r>
          </a:p>
          <a:p>
            <a:pPr lvl="1"/>
            <a:r>
              <a:rPr lang="en-US" sz="1600" dirty="0"/>
              <a:t>Full Control should only be given to OU Admins </a:t>
            </a:r>
          </a:p>
          <a:p>
            <a:pPr lvl="1"/>
            <a:r>
              <a:rPr lang="en-US" sz="1600" dirty="0"/>
              <a:t>Do not remove Domain Admins group</a:t>
            </a:r>
          </a:p>
          <a:p>
            <a:pPr lvl="1"/>
            <a:r>
              <a:rPr lang="en-US" sz="1600" dirty="0"/>
              <a:t>Combination of Modify, Read &amp; Execute, List folder contents, Read and Write permissions may be assigned to User groups</a:t>
            </a:r>
          </a:p>
          <a:p>
            <a:pPr lvl="1"/>
            <a:r>
              <a:rPr lang="en-US" sz="1600" dirty="0"/>
              <a:t>NTFS permissions should be less permissive than Sharing permissions</a:t>
            </a:r>
          </a:p>
          <a:p>
            <a:pPr marL="914400" lvl="2" indent="0">
              <a:buNone/>
            </a:pPr>
            <a:endParaRPr lang="en-US" sz="16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740" y="4572000"/>
            <a:ext cx="56388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0626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" y="4495800"/>
            <a:ext cx="8572500" cy="158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Group Policy Objects</a:t>
            </a:r>
          </a:p>
          <a:p>
            <a:pPr lvl="1"/>
            <a:r>
              <a:rPr lang="en-US" sz="2000" dirty="0"/>
              <a:t>Customized MMC </a:t>
            </a:r>
          </a:p>
          <a:p>
            <a:pPr lvl="1"/>
            <a:r>
              <a:rPr lang="en-US" sz="2000" dirty="0" smtClean="0"/>
              <a:t>Default GPOs we create for you</a:t>
            </a:r>
          </a:p>
          <a:p>
            <a:pPr lvl="1"/>
            <a:r>
              <a:rPr lang="en-US" sz="2000" dirty="0"/>
              <a:t>How to request and test GPOs</a:t>
            </a:r>
          </a:p>
          <a:p>
            <a:pPr lvl="1"/>
            <a:r>
              <a:rPr lang="en-US" sz="2000" dirty="0"/>
              <a:t>Support </a:t>
            </a:r>
            <a:r>
              <a:rPr lang="en-US" sz="2000" dirty="0" smtClean="0"/>
              <a:t>model</a:t>
            </a:r>
          </a:p>
          <a:p>
            <a:r>
              <a:rPr lang="en-US" sz="2400" dirty="0" smtClean="0"/>
              <a:t>Scripts vs Preferences</a:t>
            </a:r>
          </a:p>
          <a:p>
            <a:r>
              <a:rPr lang="en-US" sz="2400" dirty="0" smtClean="0"/>
              <a:t>Loopback Processing Mode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887390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 Admins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624013"/>
            <a:ext cx="7543800" cy="43195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Support for your end users</a:t>
            </a:r>
          </a:p>
          <a:p>
            <a:endParaRPr lang="en-US" sz="2400" dirty="0"/>
          </a:p>
          <a:p>
            <a:r>
              <a:rPr lang="en-US" sz="2400" dirty="0" smtClean="0"/>
              <a:t>Managing your department’s resources</a:t>
            </a:r>
          </a:p>
          <a:p>
            <a:endParaRPr lang="en-US" sz="2400" dirty="0" smtClean="0"/>
          </a:p>
          <a:p>
            <a:r>
              <a:rPr lang="en-US" sz="2400" dirty="0" smtClean="0"/>
              <a:t>Managing permissions for resources</a:t>
            </a:r>
          </a:p>
          <a:p>
            <a:endParaRPr lang="en-US" sz="2400" dirty="0" smtClean="0"/>
          </a:p>
          <a:p>
            <a:r>
              <a:rPr lang="en-US" sz="2400" dirty="0" smtClean="0"/>
              <a:t>Securing your department’s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969897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Command line tools – </a:t>
            </a:r>
            <a:r>
              <a:rPr lang="en-US" sz="2000" dirty="0" smtClean="0">
                <a:solidFill>
                  <a:schemeClr val="tx2"/>
                </a:solidFill>
              </a:rPr>
              <a:t>demo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1600" b="1" dirty="0" err="1" smtClean="0"/>
              <a:t>Nslookup</a:t>
            </a:r>
            <a:r>
              <a:rPr lang="en-US" sz="1600" dirty="0" smtClean="0"/>
              <a:t> - queries DNS entries and ip lookup</a:t>
            </a:r>
          </a:p>
          <a:p>
            <a:pPr lvl="1"/>
            <a:r>
              <a:rPr lang="en-US" sz="1600" b="1" dirty="0" smtClean="0"/>
              <a:t>Ping</a:t>
            </a:r>
            <a:r>
              <a:rPr lang="en-US" sz="1600" dirty="0" smtClean="0"/>
              <a:t> - see if a host is reachable by IP. Firewall restrictions can limit this</a:t>
            </a:r>
          </a:p>
          <a:p>
            <a:pPr lvl="1"/>
            <a:r>
              <a:rPr lang="en-US" sz="1600" b="1" dirty="0" smtClean="0"/>
              <a:t>Telnet</a:t>
            </a:r>
            <a:r>
              <a:rPr lang="en-US" sz="1600" dirty="0" smtClean="0"/>
              <a:t> - verifies a port is open on a resource</a:t>
            </a:r>
          </a:p>
          <a:p>
            <a:pPr lvl="1"/>
            <a:r>
              <a:rPr lang="en-US" sz="1600" b="1" dirty="0" err="1" smtClean="0"/>
              <a:t>Gpudate</a:t>
            </a:r>
            <a:r>
              <a:rPr lang="en-US" sz="1600" b="1" dirty="0" smtClean="0"/>
              <a:t> /force </a:t>
            </a:r>
            <a:r>
              <a:rPr lang="en-US" sz="1600" dirty="0" smtClean="0"/>
              <a:t>- will </a:t>
            </a:r>
            <a:r>
              <a:rPr lang="en-US" sz="1600" dirty="0"/>
              <a:t>immediately apply any </a:t>
            </a:r>
            <a:r>
              <a:rPr lang="en-US" sz="1600" dirty="0" smtClean="0"/>
              <a:t>group policy you have put in place instead of waiting</a:t>
            </a:r>
          </a:p>
          <a:p>
            <a:pPr lvl="1"/>
            <a:r>
              <a:rPr lang="en-US" sz="1600" b="1" dirty="0" err="1" smtClean="0"/>
              <a:t>Gpresult</a:t>
            </a:r>
            <a:r>
              <a:rPr lang="en-US" sz="1600" b="1" dirty="0" smtClean="0"/>
              <a:t> /r /v </a:t>
            </a:r>
            <a:r>
              <a:rPr lang="en-US" sz="1600" dirty="0" smtClean="0"/>
              <a:t>- will detail what group policies are applied to the workstation and user</a:t>
            </a:r>
          </a:p>
          <a:p>
            <a:pPr lvl="1"/>
            <a:endParaRPr lang="en-US" sz="1600" dirty="0"/>
          </a:p>
          <a:p>
            <a:r>
              <a:rPr lang="en-US" sz="2000" dirty="0" err="1" smtClean="0"/>
              <a:t>Powershell</a:t>
            </a:r>
            <a:r>
              <a:rPr lang="en-US" sz="2000" dirty="0" smtClean="0"/>
              <a:t> 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451063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371600"/>
            <a:ext cx="75438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Please…</a:t>
            </a:r>
            <a:r>
              <a:rPr lang="en-US" dirty="0"/>
              <a:t>	</a:t>
            </a:r>
          </a:p>
          <a:p>
            <a:pPr lvl="1"/>
            <a:r>
              <a:rPr lang="en-US" sz="1700" dirty="0" smtClean="0"/>
              <a:t>Do not remove </a:t>
            </a:r>
            <a:r>
              <a:rPr lang="en-US" sz="1700" dirty="0"/>
              <a:t>Domain Admins group</a:t>
            </a:r>
          </a:p>
          <a:p>
            <a:pPr lvl="1"/>
            <a:r>
              <a:rPr lang="en-US" sz="1700" dirty="0"/>
              <a:t>Do not use your regular NetID for admin work.  Always “Run as different user”. </a:t>
            </a:r>
            <a:endParaRPr lang="en-US" sz="1700" b="1" u="sng" dirty="0">
              <a:solidFill>
                <a:srgbClr val="FF0000"/>
              </a:solidFill>
            </a:endParaRPr>
          </a:p>
          <a:p>
            <a:pPr lvl="1"/>
            <a:r>
              <a:rPr lang="en-US" sz="1700" dirty="0" smtClean="0"/>
              <a:t>Do not delete accounts. </a:t>
            </a:r>
          </a:p>
          <a:p>
            <a:pPr lvl="2"/>
            <a:r>
              <a:rPr lang="en-US" sz="1500" dirty="0" smtClean="0"/>
              <a:t>Recycle Bin with 2008R2 </a:t>
            </a:r>
          </a:p>
          <a:p>
            <a:pPr marL="914400" lvl="2" indent="0">
              <a:buNone/>
            </a:pPr>
            <a:endParaRPr lang="en-US" sz="1500" dirty="0"/>
          </a:p>
          <a:p>
            <a:r>
              <a:rPr lang="en-US" sz="2200" dirty="0"/>
              <a:t>Common Problems</a:t>
            </a:r>
          </a:p>
          <a:p>
            <a:pPr lvl="1"/>
            <a:r>
              <a:rPr lang="en-US" sz="1700" dirty="0"/>
              <a:t>Typos when pre-staging</a:t>
            </a:r>
          </a:p>
          <a:p>
            <a:pPr lvl="1"/>
            <a:r>
              <a:rPr lang="en-US" sz="1700" dirty="0"/>
              <a:t>Wired vs. wireless</a:t>
            </a:r>
          </a:p>
          <a:p>
            <a:pPr lvl="1"/>
            <a:r>
              <a:rPr lang="en-US" sz="1700" dirty="0"/>
              <a:t>AD is not down… (If it is, we already know it!)</a:t>
            </a:r>
          </a:p>
          <a:p>
            <a:pPr lvl="1"/>
            <a:r>
              <a:rPr lang="en-US" sz="1700" dirty="0"/>
              <a:t>Disabled &amp; expired accounts </a:t>
            </a:r>
          </a:p>
          <a:p>
            <a:pPr lvl="1"/>
            <a:r>
              <a:rPr lang="en-US" sz="1700" dirty="0"/>
              <a:t>Changing group membership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1013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Contact IT Service Desk</a:t>
            </a:r>
          </a:p>
          <a:p>
            <a:pPr lvl="1"/>
            <a:r>
              <a:rPr lang="en-US" sz="1600" dirty="0"/>
              <a:t>https://help.unm.edu/CherwellPortal/ServiceDesk</a:t>
            </a:r>
          </a:p>
          <a:p>
            <a:pPr lvl="1"/>
            <a:r>
              <a:rPr lang="en-US" sz="1600" dirty="0"/>
              <a:t>Submit incident or service request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err="1" smtClean="0"/>
              <a:t>FastInfo</a:t>
            </a:r>
            <a:r>
              <a:rPr lang="en-US" sz="2000" dirty="0" smtClean="0"/>
              <a:t> </a:t>
            </a:r>
            <a:endParaRPr lang="en-US" sz="2000" dirty="0"/>
          </a:p>
          <a:p>
            <a:pPr lvl="0"/>
            <a:endParaRPr lang="en-US" sz="2000" dirty="0" smtClean="0"/>
          </a:p>
          <a:p>
            <a:pPr lvl="0"/>
            <a:r>
              <a:rPr lang="en-US" sz="2000" dirty="0">
                <a:hlinkClick r:id="rId2"/>
              </a:rPr>
              <a:t>https://unmm.sharepoint.com/teams/it/platforms/wes/adoutraining/_layouts/15/start.aspx#/</a:t>
            </a:r>
            <a:r>
              <a:rPr lang="en-US" sz="2000" dirty="0" smtClean="0">
                <a:hlinkClick r:id="rId2"/>
              </a:rPr>
              <a:t>SitePages/Home.aspx</a:t>
            </a:r>
            <a:endParaRPr lang="en-US" sz="2000" dirty="0" smtClean="0"/>
          </a:p>
          <a:p>
            <a:pPr lvl="0"/>
            <a:endParaRPr lang="en-US" sz="2000" smtClean="0">
              <a:hlinkClick r:id="rId3"/>
            </a:endParaRPr>
          </a:p>
          <a:p>
            <a:pPr lvl="0"/>
            <a:r>
              <a:rPr lang="en-US" sz="200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it.unm.edu/ad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1007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0562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543800" cy="4648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Introductions</a:t>
            </a:r>
            <a:endParaRPr lang="en-US" sz="1800" dirty="0"/>
          </a:p>
          <a:p>
            <a:r>
              <a:rPr lang="en-US" sz="1800" dirty="0"/>
              <a:t>UNM Directory Services</a:t>
            </a:r>
          </a:p>
          <a:p>
            <a:r>
              <a:rPr lang="en-US" sz="1800" dirty="0"/>
              <a:t>RSAT </a:t>
            </a:r>
          </a:p>
          <a:p>
            <a:r>
              <a:rPr lang="en-US" sz="1800" dirty="0" smtClean="0"/>
              <a:t>Organizational </a:t>
            </a:r>
            <a:r>
              <a:rPr lang="en-US" sz="1800" dirty="0"/>
              <a:t>Units (OU)</a:t>
            </a:r>
          </a:p>
          <a:p>
            <a:r>
              <a:rPr lang="en-US" sz="1800" dirty="0"/>
              <a:t>Active Directory Groups</a:t>
            </a:r>
          </a:p>
          <a:p>
            <a:r>
              <a:rPr lang="en-US" sz="1800" dirty="0"/>
              <a:t>Naming </a:t>
            </a:r>
            <a:r>
              <a:rPr lang="en-US" sz="1800" dirty="0" smtClean="0"/>
              <a:t>Convention</a:t>
            </a:r>
            <a:endParaRPr lang="en-US" sz="1800" dirty="0"/>
          </a:p>
          <a:p>
            <a:r>
              <a:rPr lang="en-US" sz="1800" dirty="0"/>
              <a:t>Joining Workstations</a:t>
            </a:r>
          </a:p>
          <a:p>
            <a:r>
              <a:rPr lang="en-US" sz="1800" dirty="0"/>
              <a:t>File Services</a:t>
            </a:r>
          </a:p>
          <a:p>
            <a:r>
              <a:rPr lang="en-US" sz="1800" dirty="0" smtClean="0"/>
              <a:t>Sharing &amp; Security tabs</a:t>
            </a:r>
            <a:endParaRPr lang="en-US" sz="1800" dirty="0"/>
          </a:p>
          <a:p>
            <a:r>
              <a:rPr lang="en-US" sz="1800" dirty="0"/>
              <a:t>GPOs</a:t>
            </a:r>
          </a:p>
          <a:p>
            <a:r>
              <a:rPr lang="en-US" sz="1800" dirty="0" smtClean="0"/>
              <a:t>OU </a:t>
            </a:r>
            <a:r>
              <a:rPr lang="en-US" sz="1800" dirty="0"/>
              <a:t>Administrators Responsibilities</a:t>
            </a:r>
          </a:p>
          <a:p>
            <a:r>
              <a:rPr lang="en-US" sz="1800" dirty="0" smtClean="0"/>
              <a:t>Troubleshooting tools</a:t>
            </a:r>
            <a:endParaRPr lang="en-US" sz="1800" dirty="0"/>
          </a:p>
          <a:p>
            <a:r>
              <a:rPr lang="en-US" sz="1800" dirty="0" smtClean="0"/>
              <a:t>Guidelines</a:t>
            </a:r>
          </a:p>
          <a:p>
            <a:r>
              <a:rPr lang="en-US" sz="1800" dirty="0" smtClean="0"/>
              <a:t>Support</a:t>
            </a:r>
            <a:endParaRPr lang="en-US" sz="1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04800"/>
            <a:ext cx="7543800" cy="1143000"/>
          </a:xfrm>
        </p:spPr>
        <p:txBody>
          <a:bodyPr/>
          <a:lstStyle/>
          <a:p>
            <a:r>
              <a:rPr lang="en-US" sz="4000" dirty="0"/>
              <a:t>LAMB &amp;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LAMB</a:t>
            </a:r>
          </a:p>
          <a:p>
            <a:pPr lvl="1"/>
            <a:r>
              <a:rPr lang="en-US" sz="2000" dirty="0"/>
              <a:t>Authoritative Source of information for </a:t>
            </a:r>
            <a:r>
              <a:rPr lang="en-US" sz="2000" dirty="0" smtClean="0"/>
              <a:t>AD</a:t>
            </a:r>
          </a:p>
          <a:p>
            <a:pPr lvl="1"/>
            <a:r>
              <a:rPr lang="en-US" sz="2000" dirty="0"/>
              <a:t>Process of NetID creation, org code to OU mapping, account retention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Active Directory</a:t>
            </a:r>
          </a:p>
          <a:p>
            <a:pPr lvl="1"/>
            <a:r>
              <a:rPr lang="en-US" sz="2000" dirty="0"/>
              <a:t>Microsoft’s implementation of LDAP</a:t>
            </a:r>
          </a:p>
          <a:p>
            <a:pPr lvl="1"/>
            <a:r>
              <a:rPr lang="en-US" sz="2000" dirty="0"/>
              <a:t>Empty </a:t>
            </a:r>
            <a:r>
              <a:rPr lang="en-US" sz="2000" dirty="0" smtClean="0"/>
              <a:t>root</a:t>
            </a:r>
          </a:p>
          <a:p>
            <a:pPr lvl="1"/>
            <a:r>
              <a:rPr lang="en-US" sz="2000" dirty="0"/>
              <a:t>Colleges and HSC domains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16313"/>
            <a:ext cx="43815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07736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624013"/>
            <a:ext cx="3794760" cy="2719388"/>
          </a:xfrm>
        </p:spPr>
        <p:txBody>
          <a:bodyPr>
            <a:normAutofit/>
          </a:bodyPr>
          <a:lstStyle/>
          <a:p>
            <a:r>
              <a:rPr lang="en-US" sz="2000" b="1" dirty="0"/>
              <a:t>RSAT</a:t>
            </a:r>
            <a:r>
              <a:rPr lang="en-US" sz="2000" dirty="0"/>
              <a:t> (</a:t>
            </a:r>
            <a:r>
              <a:rPr lang="en-US" sz="2000" dirty="0" smtClean="0"/>
              <a:t>Remote Server Administration Tools) </a:t>
            </a:r>
            <a:endParaRPr lang="en-US" sz="2000" dirty="0"/>
          </a:p>
          <a:p>
            <a:pPr lvl="1"/>
            <a:r>
              <a:rPr lang="en-US" sz="1600" dirty="0" smtClean="0"/>
              <a:t>allows </a:t>
            </a:r>
            <a:r>
              <a:rPr lang="en-US" sz="1600" dirty="0"/>
              <a:t>administrators to run snap-ins and tools on a remote computer to manage </a:t>
            </a:r>
            <a:r>
              <a:rPr lang="en-US" sz="1600" dirty="0" smtClean="0"/>
              <a:t>features</a:t>
            </a:r>
            <a:r>
              <a:rPr lang="en-US" sz="1600" dirty="0"/>
              <a:t> </a:t>
            </a:r>
            <a:r>
              <a:rPr lang="en-US" sz="1600" dirty="0" smtClean="0"/>
              <a:t>and roles </a:t>
            </a:r>
          </a:p>
          <a:p>
            <a:pPr lvl="1"/>
            <a:r>
              <a:rPr lang="en-US" sz="1600" smtClean="0"/>
              <a:t>Computers includes </a:t>
            </a:r>
            <a:r>
              <a:rPr lang="en-US" sz="1600" dirty="0" smtClean="0"/>
              <a:t>the AD Users and (</a:t>
            </a:r>
            <a:r>
              <a:rPr lang="en-US" sz="1600" b="1" dirty="0" smtClean="0"/>
              <a:t>ADUC</a:t>
            </a:r>
            <a:r>
              <a:rPr lang="en-US" sz="1600" dirty="0" smtClean="0"/>
              <a:t>) and </a:t>
            </a:r>
            <a:r>
              <a:rPr lang="en-US" sz="1600" b="1" dirty="0" smtClean="0"/>
              <a:t>Group </a:t>
            </a:r>
            <a:r>
              <a:rPr lang="en-US" sz="1600" b="1" dirty="0"/>
              <a:t>Policy </a:t>
            </a:r>
            <a:r>
              <a:rPr lang="en-US" sz="1600" b="1" dirty="0" smtClean="0"/>
              <a:t>Management </a:t>
            </a:r>
            <a:r>
              <a:rPr lang="en-US" sz="1600" dirty="0" smtClean="0"/>
              <a:t>tools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24013"/>
            <a:ext cx="2743200" cy="33754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1963" y="4971871"/>
            <a:ext cx="6279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Windows 7 </a:t>
            </a:r>
          </a:p>
          <a:p>
            <a:r>
              <a:rPr lang="en-US" sz="1600" dirty="0" smtClean="0">
                <a:hlinkClick r:id="rId4"/>
              </a:rPr>
              <a:t>https</a:t>
            </a:r>
            <a:r>
              <a:rPr lang="en-US" sz="1600" b="1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www.microsoft.com/en-us/download/details.aspx?id=7887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Windows 8</a:t>
            </a:r>
          </a:p>
          <a:p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www.microsoft.com/en-us/download/details.aspx?id=28972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8229526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1"/>
            <a:ext cx="7543800" cy="3048000"/>
          </a:xfrm>
        </p:spPr>
        <p:txBody>
          <a:bodyPr/>
          <a:lstStyle/>
          <a:p>
            <a:r>
              <a:rPr lang="en-US" sz="1800" dirty="0"/>
              <a:t>D</a:t>
            </a:r>
            <a:r>
              <a:rPr lang="en-US" sz="1800" dirty="0" smtClean="0"/>
              <a:t>elegate responsibility to UNM departments and affiliates </a:t>
            </a:r>
          </a:p>
          <a:p>
            <a:r>
              <a:rPr lang="en-US" sz="1800" dirty="0"/>
              <a:t>OU </a:t>
            </a:r>
            <a:r>
              <a:rPr lang="en-US" sz="1800" dirty="0" smtClean="0"/>
              <a:t>Admins </a:t>
            </a:r>
            <a:r>
              <a:rPr lang="en-US" sz="1800" dirty="0"/>
              <a:t>are responsible for their own OU </a:t>
            </a:r>
            <a:r>
              <a:rPr lang="en-US" sz="1800" dirty="0" smtClean="0"/>
              <a:t>structures</a:t>
            </a:r>
            <a:endParaRPr lang="en-US" sz="1800" dirty="0"/>
          </a:p>
          <a:p>
            <a:r>
              <a:rPr lang="en-US" sz="1800" dirty="0" smtClean="0"/>
              <a:t>Enterprise Admins oversee entire forest </a:t>
            </a:r>
          </a:p>
          <a:p>
            <a:r>
              <a:rPr lang="en-US" sz="2000" dirty="0" smtClean="0"/>
              <a:t>Standard Sub-OUs we create for you:</a:t>
            </a:r>
          </a:p>
          <a:p>
            <a:pPr marL="400050" lvl="1" indent="0">
              <a:buNone/>
            </a:pPr>
            <a:r>
              <a:rPr lang="en-US" sz="1400" b="1" dirty="0" smtClean="0"/>
              <a:t>Accounts - </a:t>
            </a:r>
            <a:r>
              <a:rPr lang="en-US" sz="1400" dirty="0" smtClean="0"/>
              <a:t>populated by LDAP. </a:t>
            </a:r>
            <a:r>
              <a:rPr lang="en-US" sz="1400" b="1" dirty="0" smtClean="0">
                <a:solidFill>
                  <a:srgbClr val="FF0000"/>
                </a:solidFill>
              </a:rPr>
              <a:t>DO NOT DISABLE OR DELETE</a:t>
            </a:r>
          </a:p>
          <a:p>
            <a:pPr marL="400050" lvl="1" indent="0">
              <a:buNone/>
            </a:pPr>
            <a:r>
              <a:rPr lang="en-US" sz="1400" b="1" dirty="0" smtClean="0"/>
              <a:t>Groups - </a:t>
            </a:r>
            <a:r>
              <a:rPr lang="en-US" sz="1400" dirty="0" smtClean="0"/>
              <a:t>where you create groups</a:t>
            </a:r>
          </a:p>
          <a:p>
            <a:pPr marL="400050" lvl="1" indent="0">
              <a:buNone/>
            </a:pPr>
            <a:r>
              <a:rPr lang="en-US" sz="1400" b="1" dirty="0" smtClean="0"/>
              <a:t>Servers – </a:t>
            </a:r>
            <a:r>
              <a:rPr lang="en-US" sz="1400" dirty="0" smtClean="0"/>
              <a:t>your</a:t>
            </a:r>
            <a:r>
              <a:rPr lang="en-US" sz="1400" b="1" dirty="0" smtClean="0"/>
              <a:t> </a:t>
            </a:r>
            <a:r>
              <a:rPr lang="en-US" sz="1400" dirty="0" smtClean="0"/>
              <a:t>departmental servers here</a:t>
            </a:r>
          </a:p>
          <a:p>
            <a:pPr marL="400050" lvl="1" indent="0">
              <a:buNone/>
            </a:pPr>
            <a:r>
              <a:rPr lang="en-US" sz="1400" b="1" dirty="0" err="1" smtClean="0"/>
              <a:t>SvcAcnts</a:t>
            </a:r>
            <a:r>
              <a:rPr lang="en-US" sz="1400" b="1" dirty="0"/>
              <a:t> </a:t>
            </a:r>
            <a:r>
              <a:rPr lang="en-US" sz="1400" b="1" dirty="0" smtClean="0"/>
              <a:t>– </a:t>
            </a:r>
            <a:r>
              <a:rPr lang="en-US" sz="1400" dirty="0" smtClean="0"/>
              <a:t>privileged application or admin accounts</a:t>
            </a:r>
          </a:p>
          <a:p>
            <a:pPr marL="400050" lvl="1" indent="0">
              <a:buNone/>
            </a:pPr>
            <a:r>
              <a:rPr lang="en-US" sz="1400" b="1" dirty="0" smtClean="0"/>
              <a:t>Workstations - </a:t>
            </a:r>
            <a:r>
              <a:rPr lang="en-US" sz="1400" dirty="0" smtClean="0"/>
              <a:t>your workstations. </a:t>
            </a:r>
            <a:r>
              <a:rPr lang="en-US" sz="1400" b="1" dirty="0" smtClean="0">
                <a:solidFill>
                  <a:srgbClr val="FF0000"/>
                </a:solidFill>
              </a:rPr>
              <a:t>PRESTAGE COMPUTERS BEFORE JOINING TO 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990" y="4419600"/>
            <a:ext cx="2400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1535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1"/>
            <a:ext cx="75438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Group Types:</a:t>
            </a:r>
          </a:p>
          <a:p>
            <a:pPr lvl="1"/>
            <a:r>
              <a:rPr lang="en-US" sz="1600" b="1" dirty="0"/>
              <a:t>Security</a:t>
            </a:r>
            <a:r>
              <a:rPr lang="en-US" sz="1200" b="1" dirty="0" smtClean="0"/>
              <a:t> </a:t>
            </a:r>
            <a:r>
              <a:rPr lang="en-US" sz="1600" b="1" dirty="0"/>
              <a:t>Groups</a:t>
            </a:r>
          </a:p>
          <a:p>
            <a:pPr lvl="2"/>
            <a:r>
              <a:rPr lang="en-US" sz="1200" b="1" dirty="0" smtClean="0"/>
              <a:t>Universal</a:t>
            </a:r>
            <a:r>
              <a:rPr lang="en-US" sz="1200" b="1" dirty="0"/>
              <a:t>: </a:t>
            </a:r>
            <a:r>
              <a:rPr lang="en-US" sz="1200" dirty="0" smtClean="0"/>
              <a:t>Cross forest</a:t>
            </a:r>
          </a:p>
          <a:p>
            <a:pPr lvl="2"/>
            <a:r>
              <a:rPr lang="en-US" sz="1200" b="1" dirty="0" smtClean="0"/>
              <a:t>Global</a:t>
            </a:r>
            <a:r>
              <a:rPr lang="en-US" sz="1200" b="1" dirty="0"/>
              <a:t>: </a:t>
            </a:r>
            <a:r>
              <a:rPr lang="en-US" sz="1200" dirty="0" smtClean="0"/>
              <a:t>Between domains</a:t>
            </a:r>
          </a:p>
          <a:p>
            <a:pPr lvl="2"/>
            <a:r>
              <a:rPr lang="en-US" sz="1200" b="1" dirty="0" smtClean="0"/>
              <a:t>Domain </a:t>
            </a:r>
            <a:r>
              <a:rPr lang="en-US" sz="1200" b="1" dirty="0"/>
              <a:t>Local: </a:t>
            </a:r>
            <a:r>
              <a:rPr lang="en-US" sz="1200" dirty="0" smtClean="0"/>
              <a:t>In your domain</a:t>
            </a:r>
            <a:endParaRPr lang="en-US" sz="1200" dirty="0"/>
          </a:p>
          <a:p>
            <a:pPr lvl="1"/>
            <a:r>
              <a:rPr lang="en-US" sz="1600" b="1" dirty="0" smtClean="0"/>
              <a:t>Distribution Groups: </a:t>
            </a:r>
            <a:r>
              <a:rPr lang="en-US" sz="1600" dirty="0" smtClean="0"/>
              <a:t>Not what it used to be!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2000" dirty="0" smtClean="0"/>
              <a:t>Microsoft’s Best Practice - </a:t>
            </a:r>
            <a:r>
              <a:rPr lang="en-US" sz="2000" b="1" dirty="0" smtClean="0"/>
              <a:t>AGDLP</a:t>
            </a:r>
            <a:r>
              <a:rPr lang="en-US" sz="2000" dirty="0" smtClean="0"/>
              <a:t>    </a:t>
            </a:r>
          </a:p>
          <a:p>
            <a:pPr lvl="1"/>
            <a:r>
              <a:rPr lang="en-US" sz="1600" dirty="0" smtClean="0"/>
              <a:t>The order </a:t>
            </a:r>
            <a:r>
              <a:rPr lang="en-US" sz="1600" dirty="0"/>
              <a:t>to assign </a:t>
            </a:r>
            <a:r>
              <a:rPr lang="en-US" sz="1600" dirty="0" smtClean="0"/>
              <a:t>user </a:t>
            </a:r>
            <a:r>
              <a:rPr lang="en-US" sz="1600" dirty="0"/>
              <a:t>permissions to </a:t>
            </a:r>
            <a:r>
              <a:rPr lang="en-US" sz="1600" dirty="0" smtClean="0"/>
              <a:t>resources - </a:t>
            </a:r>
            <a:r>
              <a:rPr lang="en-US" sz="1600" b="1" dirty="0" smtClean="0"/>
              <a:t>A</a:t>
            </a:r>
            <a:r>
              <a:rPr lang="en-US" sz="1600" dirty="0" smtClean="0"/>
              <a:t>ccounts, </a:t>
            </a:r>
            <a:r>
              <a:rPr lang="en-US" sz="1600" b="1" dirty="0" smtClean="0"/>
              <a:t>G</a:t>
            </a:r>
            <a:r>
              <a:rPr lang="en-US" sz="1600" dirty="0" smtClean="0"/>
              <a:t>lobal, </a:t>
            </a:r>
            <a:r>
              <a:rPr lang="en-US" sz="1600" b="1" dirty="0" smtClean="0"/>
              <a:t>D</a:t>
            </a:r>
            <a:r>
              <a:rPr lang="en-US" sz="1600" dirty="0" smtClean="0"/>
              <a:t>omain </a:t>
            </a:r>
            <a:r>
              <a:rPr lang="en-US" sz="1600" b="1" dirty="0" smtClean="0"/>
              <a:t>L</a:t>
            </a:r>
            <a:r>
              <a:rPr lang="en-US" sz="1600" dirty="0" smtClean="0"/>
              <a:t>ocal, </a:t>
            </a:r>
            <a:r>
              <a:rPr lang="en-US" sz="1600" b="1" dirty="0" smtClean="0"/>
              <a:t>P</a:t>
            </a:r>
            <a:r>
              <a:rPr lang="en-US" sz="1600" dirty="0" smtClean="0"/>
              <a:t>ermissions</a:t>
            </a:r>
          </a:p>
          <a:p>
            <a:pPr lvl="1"/>
            <a:r>
              <a:rPr lang="en-US" sz="1600" dirty="0" smtClean="0"/>
              <a:t>Role based security provisioning</a:t>
            </a:r>
          </a:p>
          <a:p>
            <a:pPr lvl="2"/>
            <a:r>
              <a:rPr lang="en-US" sz="1200" dirty="0" smtClean="0"/>
              <a:t>User Roles correspond to a global group</a:t>
            </a:r>
          </a:p>
          <a:p>
            <a:pPr lvl="2"/>
            <a:r>
              <a:rPr lang="en-US" sz="1200" dirty="0" smtClean="0"/>
              <a:t>Security Roles are assigned to a domain local group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Demo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0990058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</a:t>
            </a:r>
            <a:r>
              <a:rPr lang="en-US" dirty="0" smtClean="0"/>
              <a:t>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4906963"/>
          </a:xfrm>
        </p:spPr>
        <p:txBody>
          <a:bodyPr/>
          <a:lstStyle/>
          <a:p>
            <a:r>
              <a:rPr lang="en-US" sz="2000" dirty="0" smtClean="0"/>
              <a:t>Workstations, Servers &amp; Printers</a:t>
            </a:r>
          </a:p>
          <a:p>
            <a:pPr lvl="1"/>
            <a:r>
              <a:rPr lang="en-US" sz="1600" dirty="0" smtClean="0"/>
              <a:t>ABC-LN00040797</a:t>
            </a:r>
          </a:p>
          <a:p>
            <a:pPr lvl="1"/>
            <a:r>
              <a:rPr lang="en-US" sz="1600" dirty="0" smtClean="0"/>
              <a:t>ABC153WEB01</a:t>
            </a:r>
          </a:p>
          <a:p>
            <a:pPr lvl="1"/>
            <a:r>
              <a:rPr lang="en-US" sz="1600" dirty="0" smtClean="0"/>
              <a:t>ABC153-1104-Konika284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Groups</a:t>
            </a:r>
          </a:p>
          <a:p>
            <a:pPr lvl="1"/>
            <a:r>
              <a:rPr lang="en-US" sz="1600" dirty="0" smtClean="0"/>
              <a:t>ABC-</a:t>
            </a:r>
            <a:r>
              <a:rPr lang="en-US" sz="1600" dirty="0" err="1" smtClean="0"/>
              <a:t>OUAdmins</a:t>
            </a:r>
            <a:r>
              <a:rPr lang="en-US" sz="1600" dirty="0" smtClean="0"/>
              <a:t>-DL</a:t>
            </a:r>
          </a:p>
          <a:p>
            <a:pPr lvl="1"/>
            <a:r>
              <a:rPr lang="en-US" sz="1600" dirty="0" smtClean="0"/>
              <a:t>ABC-</a:t>
            </a:r>
            <a:r>
              <a:rPr lang="en-US" sz="1600" dirty="0" err="1" smtClean="0"/>
              <a:t>OUAdmins</a:t>
            </a:r>
            <a:r>
              <a:rPr lang="en-US" sz="1600" dirty="0" smtClean="0"/>
              <a:t>-GG</a:t>
            </a:r>
          </a:p>
          <a:p>
            <a:endParaRPr lang="en-US" sz="1800" dirty="0" smtClean="0"/>
          </a:p>
          <a:p>
            <a:r>
              <a:rPr lang="en-US" sz="2000" dirty="0"/>
              <a:t>Service </a:t>
            </a:r>
            <a:r>
              <a:rPr lang="en-US" sz="2000" dirty="0" smtClean="0"/>
              <a:t>Accounts</a:t>
            </a:r>
          </a:p>
          <a:p>
            <a:pPr lvl="1"/>
            <a:r>
              <a:rPr lang="en-US" sz="1600" dirty="0" err="1" smtClean="0"/>
              <a:t>sqlABCSVC</a:t>
            </a:r>
            <a:r>
              <a:rPr lang="en-US" sz="1600" dirty="0" smtClean="0"/>
              <a:t> (SQL service in ABC </a:t>
            </a:r>
            <a:r>
              <a:rPr lang="en-US" sz="1600" dirty="0" err="1" smtClean="0"/>
              <a:t>dept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err="1" smtClean="0"/>
              <a:t>ahABCSVC</a:t>
            </a:r>
            <a:r>
              <a:rPr lang="en-US" sz="1600" dirty="0" smtClean="0"/>
              <a:t> (admin acct in ABC </a:t>
            </a:r>
            <a:r>
              <a:rPr lang="en-US" sz="1600" dirty="0" err="1" smtClean="0"/>
              <a:t>dept</a:t>
            </a:r>
            <a:r>
              <a:rPr lang="en-US" sz="1600" dirty="0" smtClean="0"/>
              <a:t>)</a:t>
            </a:r>
          </a:p>
          <a:p>
            <a:endParaRPr lang="en-US" sz="1800" dirty="0" smtClean="0"/>
          </a:p>
          <a:p>
            <a:r>
              <a:rPr lang="en-US" sz="2000" dirty="0"/>
              <a:t>Group Policy Objects (GPOs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ABC-Classroom 103 File Share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592429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Workstations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624012"/>
            <a:ext cx="7680960" cy="4525963"/>
          </a:xfrm>
        </p:spPr>
        <p:txBody>
          <a:bodyPr/>
          <a:lstStyle/>
          <a:p>
            <a:r>
              <a:rPr lang="en-US" sz="2000" dirty="0"/>
              <a:t>Pre-stage all computers </a:t>
            </a:r>
          </a:p>
          <a:p>
            <a:pPr lvl="1"/>
            <a:r>
              <a:rPr lang="en-US" sz="1600" dirty="0"/>
              <a:t>Use your svc </a:t>
            </a:r>
            <a:r>
              <a:rPr lang="en-US" sz="1600" dirty="0" smtClean="0"/>
              <a:t>account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Demo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Join </a:t>
            </a:r>
            <a:r>
              <a:rPr lang="en-US" sz="2000" dirty="0"/>
              <a:t>workstations to colleges.ad.unm.edu</a:t>
            </a:r>
          </a:p>
          <a:p>
            <a:pPr lvl="1"/>
            <a:r>
              <a:rPr lang="en-US" sz="1600" dirty="0"/>
              <a:t>Local vs. domain user profiles</a:t>
            </a:r>
          </a:p>
          <a:p>
            <a:pPr lvl="1"/>
            <a:r>
              <a:rPr lang="en-US" sz="1600" dirty="0" err="1"/>
              <a:t>Netdom</a:t>
            </a:r>
            <a:r>
              <a:rPr lang="en-US" sz="1600" dirty="0"/>
              <a:t> join /</a:t>
            </a:r>
            <a:r>
              <a:rPr lang="en-US" sz="1600" dirty="0" err="1"/>
              <a:t>d:colleges.ad.unm.edu</a:t>
            </a:r>
            <a:r>
              <a:rPr lang="en-US" sz="1600" dirty="0"/>
              <a:t> ABC-DC8MRSJ1 /OU:OU=</a:t>
            </a:r>
            <a:r>
              <a:rPr lang="en-US" sz="1600" dirty="0" err="1"/>
              <a:t>Workstations,OU</a:t>
            </a:r>
            <a:r>
              <a:rPr lang="en-US" sz="1600" dirty="0"/>
              <a:t>=ABC,DC=</a:t>
            </a:r>
            <a:r>
              <a:rPr lang="en-US" sz="1600" dirty="0" err="1"/>
              <a:t>colleges,DC</a:t>
            </a:r>
            <a:r>
              <a:rPr lang="en-US" sz="1600" dirty="0"/>
              <a:t>=</a:t>
            </a:r>
            <a:r>
              <a:rPr lang="en-US" sz="1600" dirty="0" err="1"/>
              <a:t>ad,DC</a:t>
            </a:r>
            <a:r>
              <a:rPr lang="en-US" sz="1600" dirty="0"/>
              <a:t>=</a:t>
            </a:r>
            <a:r>
              <a:rPr lang="en-US" sz="1600" dirty="0" err="1"/>
              <a:t>unm,DC</a:t>
            </a:r>
            <a:r>
              <a:rPr lang="en-US" sz="1600" dirty="0"/>
              <a:t>=edu /</a:t>
            </a:r>
            <a:r>
              <a:rPr lang="en-US" sz="1600" dirty="0" err="1"/>
              <a:t>ud:colleges</a:t>
            </a:r>
            <a:r>
              <a:rPr lang="en-US" sz="1600" dirty="0"/>
              <a:t>\</a:t>
            </a:r>
            <a:r>
              <a:rPr lang="en-US" sz="1600" dirty="0" err="1"/>
              <a:t>ahabcsvc</a:t>
            </a:r>
            <a:r>
              <a:rPr lang="en-US" sz="1600" dirty="0"/>
              <a:t> /</a:t>
            </a:r>
            <a:r>
              <a:rPr lang="en-US" sz="1600" dirty="0" err="1"/>
              <a:t>pd:MySecretPassword</a:t>
            </a:r>
            <a:endParaRPr lang="en-US" sz="1600" dirty="0"/>
          </a:p>
          <a:p>
            <a:pPr lvl="1"/>
            <a:r>
              <a:rPr lang="en-US" sz="1600" dirty="0"/>
              <a:t>Add-Computer –</a:t>
            </a:r>
            <a:r>
              <a:rPr lang="en-US" sz="1600" dirty="0" err="1"/>
              <a:t>DomainName</a:t>
            </a:r>
            <a:r>
              <a:rPr lang="en-US" sz="1600" dirty="0"/>
              <a:t> colleges.ad.unm.edu –</a:t>
            </a:r>
            <a:r>
              <a:rPr lang="en-US" sz="1600" dirty="0" err="1"/>
              <a:t>OUPath</a:t>
            </a:r>
            <a:r>
              <a:rPr lang="en-US" sz="1600" dirty="0"/>
              <a:t> “OU=</a:t>
            </a:r>
            <a:r>
              <a:rPr lang="en-US" sz="1600" dirty="0" err="1"/>
              <a:t>Workstations,OU</a:t>
            </a:r>
            <a:r>
              <a:rPr lang="en-US" sz="1600" dirty="0"/>
              <a:t>=ABC,DC=</a:t>
            </a:r>
            <a:r>
              <a:rPr lang="en-US" sz="1600" dirty="0" err="1"/>
              <a:t>colleges,DC</a:t>
            </a:r>
            <a:r>
              <a:rPr lang="en-US" sz="1600" dirty="0"/>
              <a:t>=</a:t>
            </a:r>
            <a:r>
              <a:rPr lang="en-US" sz="1600" dirty="0" err="1"/>
              <a:t>ad,DC</a:t>
            </a:r>
            <a:r>
              <a:rPr lang="en-US" sz="1600" dirty="0"/>
              <a:t>=</a:t>
            </a:r>
            <a:r>
              <a:rPr lang="en-US" sz="1600" dirty="0" err="1"/>
              <a:t>unm,DC</a:t>
            </a:r>
            <a:r>
              <a:rPr lang="en-US" sz="1600" dirty="0"/>
              <a:t>=edu” –Credential colleges\</a:t>
            </a:r>
            <a:r>
              <a:rPr lang="en-US" sz="1600" dirty="0" err="1"/>
              <a:t>ahabcsvc</a:t>
            </a:r>
            <a:r>
              <a:rPr lang="en-US" sz="1600" dirty="0"/>
              <a:t> -Restart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1195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690" y="3505200"/>
            <a:ext cx="7200900" cy="2457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entralized storage and backup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Mapped drives</a:t>
            </a:r>
          </a:p>
          <a:p>
            <a:pPr lvl="1"/>
            <a:r>
              <a:rPr lang="en-US" sz="1600" dirty="0" smtClean="0"/>
              <a:t>Shared and Home directories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31824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ek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E899B343135D4A9C90758443CAC07C" ma:contentTypeVersion="3" ma:contentTypeDescription="Create a new document." ma:contentTypeScope="" ma:versionID="726f841165d4cc4c16378bbe9b7ab0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632581fadfa51a52ea46ddb307d92e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0DC258-87B9-4AC9-B31A-F6AACFD784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EFEF64-F297-44D6-93CC-10062F375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EB7858-94EB-43E2-8AB3-58AF81FC71B5}">
  <ds:schemaRefs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18568</TotalTime>
  <Words>571</Words>
  <Application>Microsoft Office PowerPoint</Application>
  <PresentationFormat>On-screen Show (4:3)</PresentationFormat>
  <Paragraphs>161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Constantia</vt:lpstr>
      <vt:lpstr>Wingdings</vt:lpstr>
      <vt:lpstr>Dilek2</vt:lpstr>
      <vt:lpstr>Active Directory OU Admin Training</vt:lpstr>
      <vt:lpstr>Agenda</vt:lpstr>
      <vt:lpstr>LAMB &amp; AD</vt:lpstr>
      <vt:lpstr>RSAT</vt:lpstr>
      <vt:lpstr>Organizational Units</vt:lpstr>
      <vt:lpstr>AD Groups</vt:lpstr>
      <vt:lpstr>NAMING CONVENTION</vt:lpstr>
      <vt:lpstr>Joining Workstations</vt:lpstr>
      <vt:lpstr>File Services</vt:lpstr>
      <vt:lpstr>Sharing &amp; Security Tabs</vt:lpstr>
      <vt:lpstr>GPOs</vt:lpstr>
      <vt:lpstr>OU Admins Responsibilities</vt:lpstr>
      <vt:lpstr>Troubleshooting Tools</vt:lpstr>
      <vt:lpstr>Guidelines</vt:lpstr>
      <vt:lpstr>Support</vt:lpstr>
      <vt:lpstr>Questions?</vt:lpstr>
    </vt:vector>
  </TitlesOfParts>
  <Company>UNM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 Admin Training</dc:title>
  <dc:creator>Dilek Inal</dc:creator>
  <cp:keywords>Active Directory, OU Admin, Delegation</cp:keywords>
  <cp:lastModifiedBy>Andrew Hamilton</cp:lastModifiedBy>
  <cp:revision>207</cp:revision>
  <dcterms:created xsi:type="dcterms:W3CDTF">2010-12-01T20:22:43Z</dcterms:created>
  <dcterms:modified xsi:type="dcterms:W3CDTF">2016-03-30T17:16:11Z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0x0101009EE899B343135D4A9C90758443CAC07C</vt:lpwstr>
  </property>
  <property fmtid="{D5CDD505-2E9C-101B-9397-08002B2CF9AE}" pid="3" name="Order">
    <vt:r8>6200</vt:r8>
  </property>
</Properties>
</file>